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notesMasterIdLst>
    <p:notesMasterId r:id="rId14"/>
  </p:notesMasterIdLst>
  <p:sldIdLst>
    <p:sldId id="268"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1508" autoAdjust="0"/>
  </p:normalViewPr>
  <p:slideViewPr>
    <p:cSldViewPr snapToGrid="0">
      <p:cViewPr varScale="1">
        <p:scale>
          <a:sx n="59" d="100"/>
          <a:sy n="59" d="100"/>
        </p:scale>
        <p:origin x="11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C9D763-E3CB-4D63-ADB9-6EC42D44D2E6}" type="datetimeFigureOut">
              <a:rPr lang="en-US" smtClean="0"/>
              <a:t>4/17/2020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22552E-4231-46E0-9ABB-DE25B9C40C7D}" type="slidenum">
              <a:rPr lang="en-US" smtClean="0"/>
              <a:t>‹#›</a:t>
            </a:fld>
            <a:endParaRPr lang="en-US"/>
          </a:p>
        </p:txBody>
      </p:sp>
    </p:spTree>
    <p:extLst>
      <p:ext uri="{BB962C8B-B14F-4D97-AF65-F5344CB8AC3E}">
        <p14:creationId xmlns:p14="http://schemas.microsoft.com/office/powerpoint/2010/main" val="1806963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community educator, I am required to educate the</a:t>
            </a:r>
            <a:r>
              <a:rPr lang="en-US" baseline="0" dirty="0"/>
              <a:t> members of the society on a number of aspects or issues that affect them on a day to day basis. The society is dogged with a number of issue that range from teenage pregnancy, family violence, marriage, divorce, retirement and several others. They affect the society members in a big way and eventually result to some of them losing their lives (</a:t>
            </a:r>
            <a:r>
              <a:rPr lang="en-US" dirty="0"/>
              <a:t>Straus</a:t>
            </a:r>
            <a:r>
              <a:rPr lang="en-US" baseline="0" dirty="0"/>
              <a:t> </a:t>
            </a:r>
            <a:r>
              <a:rPr lang="en-US" dirty="0"/>
              <a:t>&amp; Smith, 2017). </a:t>
            </a:r>
            <a:r>
              <a:rPr lang="en-US" baseline="0" dirty="0"/>
              <a:t>I will be talking about the issue of family violence which has really affected families within the society. In most cases, women and children have borne the brunt of family violence as opposed to the male counterparts. There are a number of laws that have been formulated by the government in order to reduce the instances of family violence. The community members also need to formulate ways in which they could intervene and save the people who are suffering from the vice. This will form the basis for this presentation</a:t>
            </a:r>
            <a:endParaRPr lang="en-US" dirty="0"/>
          </a:p>
        </p:txBody>
      </p:sp>
      <p:sp>
        <p:nvSpPr>
          <p:cNvPr id="4" name="Slide Number Placeholder 3"/>
          <p:cNvSpPr>
            <a:spLocks noGrp="1"/>
          </p:cNvSpPr>
          <p:nvPr>
            <p:ph type="sldNum" sz="quarter" idx="10"/>
          </p:nvPr>
        </p:nvSpPr>
        <p:spPr/>
        <p:txBody>
          <a:bodyPr/>
          <a:lstStyle/>
          <a:p>
            <a:fld id="{3722552E-4231-46E0-9ABB-DE25B9C40C7D}" type="slidenum">
              <a:rPr lang="en-US" smtClean="0"/>
              <a:t>2</a:t>
            </a:fld>
            <a:endParaRPr lang="en-US"/>
          </a:p>
        </p:txBody>
      </p:sp>
    </p:spTree>
    <p:extLst>
      <p:ext uri="{BB962C8B-B14F-4D97-AF65-F5344CB8AC3E}">
        <p14:creationId xmlns:p14="http://schemas.microsoft.com/office/powerpoint/2010/main" val="3705964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society, there are a number of interventional programs that can be devised in order to ensure that families</a:t>
            </a:r>
            <a:r>
              <a:rPr lang="en-US" baseline="0" dirty="0"/>
              <a:t> are protected from the issue of family violence, family violence affects to a great extent the existence of the family unit and thus it is critical that the society possess knowledge of how to effectively carry out intervention program that will ensure that the members of the family do not suffer in any way </a:t>
            </a:r>
            <a:r>
              <a:rPr lang="en-US" dirty="0"/>
              <a:t>(</a:t>
            </a:r>
            <a:r>
              <a:rPr lang="en-US" dirty="0" err="1"/>
              <a:t>McClennen</a:t>
            </a:r>
            <a:r>
              <a:rPr lang="en-US" dirty="0"/>
              <a:t>, Keys</a:t>
            </a:r>
            <a:r>
              <a:rPr lang="en-US" baseline="0" dirty="0"/>
              <a:t> </a:t>
            </a:r>
            <a:r>
              <a:rPr lang="en-US" dirty="0"/>
              <a:t>&amp; Day, 2016).</a:t>
            </a:r>
            <a:r>
              <a:rPr lang="en-US" sz="1200" kern="1200" dirty="0">
                <a:solidFill>
                  <a:schemeClr val="tx1"/>
                </a:solidFill>
                <a:effectLst/>
                <a:latin typeface="+mn-lt"/>
                <a:ea typeface="+mn-ea"/>
                <a:cs typeface="+mn-cs"/>
              </a:rPr>
              <a:t> </a:t>
            </a:r>
            <a:r>
              <a:rPr lang="en-US" baseline="0" dirty="0"/>
              <a:t>There are a number of interventions that can be successfully applied to the issue of family violence. This include  counselling advocacy, alternative living arrangements and educational programs. The intervention programs will  be used to sensitize the members of society in regards to the issue and thus prevent the vice.</a:t>
            </a:r>
            <a:endParaRPr lang="en-US" dirty="0"/>
          </a:p>
        </p:txBody>
      </p:sp>
      <p:sp>
        <p:nvSpPr>
          <p:cNvPr id="4" name="Slide Number Placeholder 3"/>
          <p:cNvSpPr>
            <a:spLocks noGrp="1"/>
          </p:cNvSpPr>
          <p:nvPr>
            <p:ph type="sldNum" sz="quarter" idx="10"/>
          </p:nvPr>
        </p:nvSpPr>
        <p:spPr/>
        <p:txBody>
          <a:bodyPr/>
          <a:lstStyle/>
          <a:p>
            <a:fld id="{3722552E-4231-46E0-9ABB-DE25B9C40C7D}" type="slidenum">
              <a:rPr lang="en-US" smtClean="0"/>
              <a:t>3</a:t>
            </a:fld>
            <a:endParaRPr lang="en-US"/>
          </a:p>
        </p:txBody>
      </p:sp>
    </p:spTree>
    <p:extLst>
      <p:ext uri="{BB962C8B-B14F-4D97-AF65-F5344CB8AC3E}">
        <p14:creationId xmlns:p14="http://schemas.microsoft.com/office/powerpoint/2010/main" val="2194754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Counselling involves</a:t>
            </a:r>
            <a:r>
              <a:rPr lang="en-US" baseline="0" dirty="0"/>
              <a:t> a psychological involvement that empowers individuals to deal with the issues that my be affecting them. This is an important intervention program when it comes to family violence as it helps the people who have undergone the problem to effectively deal with it (</a:t>
            </a:r>
            <a:r>
              <a:rPr lang="en-US" dirty="0"/>
              <a:t>Dicker, Gaines, Bonne, Duncan, </a:t>
            </a:r>
            <a:r>
              <a:rPr lang="en-US" dirty="0" err="1"/>
              <a:t>Violano</a:t>
            </a:r>
            <a:r>
              <a:rPr lang="en-US" baseline="0" dirty="0"/>
              <a:t> </a:t>
            </a:r>
            <a:r>
              <a:rPr lang="en-US" dirty="0"/>
              <a:t>&amp; </a:t>
            </a:r>
            <a:r>
              <a:rPr lang="en-US" dirty="0" err="1"/>
              <a:t>Aboutanous</a:t>
            </a:r>
            <a:r>
              <a:rPr lang="en-US" dirty="0"/>
              <a:t>, 2017). </a:t>
            </a:r>
            <a:r>
              <a:rPr lang="en-US" baseline="0" dirty="0"/>
              <a:t>There is a counselling and advocacy program that has been started in the society with an aim of helping the victims of family violence. They offer professional services in terms of how to deal with anger that mostly lead to violence  and the ways of solving disputes in the family. Those who attend are taught of how to relate to their spouse despite what has happened and thus prevent further violence occurring in the family.</a:t>
            </a:r>
            <a:endParaRPr lang="en-US" dirty="0"/>
          </a:p>
        </p:txBody>
      </p:sp>
      <p:sp>
        <p:nvSpPr>
          <p:cNvPr id="4" name="Slide Number Placeholder 3"/>
          <p:cNvSpPr>
            <a:spLocks noGrp="1"/>
          </p:cNvSpPr>
          <p:nvPr>
            <p:ph type="sldNum" sz="quarter" idx="10"/>
          </p:nvPr>
        </p:nvSpPr>
        <p:spPr/>
        <p:txBody>
          <a:bodyPr/>
          <a:lstStyle/>
          <a:p>
            <a:fld id="{3722552E-4231-46E0-9ABB-DE25B9C40C7D}" type="slidenum">
              <a:rPr lang="en-US" smtClean="0"/>
              <a:t>4</a:t>
            </a:fld>
            <a:endParaRPr lang="en-US"/>
          </a:p>
        </p:txBody>
      </p:sp>
    </p:spTree>
    <p:extLst>
      <p:ext uri="{BB962C8B-B14F-4D97-AF65-F5344CB8AC3E}">
        <p14:creationId xmlns:p14="http://schemas.microsoft.com/office/powerpoint/2010/main" val="4284997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costs of the services is relatively cheap in order to assist the vulnerable members of the society who are mostly affected by this issue. </a:t>
            </a:r>
            <a:r>
              <a:rPr lang="en-US" dirty="0"/>
              <a:t>Those who have been affected by family violence van be able to access the services in a convenient way as the</a:t>
            </a:r>
            <a:r>
              <a:rPr lang="en-US" baseline="0" dirty="0"/>
              <a:t> program is located right at the center of the community. The locations enables most of the members of the society to access it thus be able to acquire critical services. The program is also found online as the society can interact with the service providers and thus seek more help in terms of family violence</a:t>
            </a:r>
            <a:endParaRPr lang="en-US" dirty="0"/>
          </a:p>
        </p:txBody>
      </p:sp>
      <p:sp>
        <p:nvSpPr>
          <p:cNvPr id="4" name="Slide Number Placeholder 3"/>
          <p:cNvSpPr>
            <a:spLocks noGrp="1"/>
          </p:cNvSpPr>
          <p:nvPr>
            <p:ph type="sldNum" sz="quarter" idx="10"/>
          </p:nvPr>
        </p:nvSpPr>
        <p:spPr/>
        <p:txBody>
          <a:bodyPr/>
          <a:lstStyle/>
          <a:p>
            <a:fld id="{3722552E-4231-46E0-9ABB-DE25B9C40C7D}" type="slidenum">
              <a:rPr lang="en-US" smtClean="0"/>
              <a:t>5</a:t>
            </a:fld>
            <a:endParaRPr lang="en-US"/>
          </a:p>
        </p:txBody>
      </p:sp>
    </p:spTree>
    <p:extLst>
      <p:ext uri="{BB962C8B-B14F-4D97-AF65-F5344CB8AC3E}">
        <p14:creationId xmlns:p14="http://schemas.microsoft.com/office/powerpoint/2010/main" val="976193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members of the society have also been instrumental in coming up with an alternative living arrangement program for those people who are heavily affected by family violence. The issue of family violence makes people to be able to live under the same roof with their tormentors. Thus, the alternative program provides a shelter for those who have been affected (</a:t>
            </a:r>
            <a:r>
              <a:rPr lang="en-US" dirty="0"/>
              <a:t>Dicker, Gaines, Bonne, Duncan, </a:t>
            </a:r>
            <a:r>
              <a:rPr lang="en-US" dirty="0" err="1"/>
              <a:t>Violano</a:t>
            </a:r>
            <a:r>
              <a:rPr lang="en-US" baseline="0" dirty="0"/>
              <a:t> </a:t>
            </a:r>
            <a:r>
              <a:rPr lang="en-US" dirty="0"/>
              <a:t>&amp; </a:t>
            </a:r>
            <a:r>
              <a:rPr lang="en-US" dirty="0" err="1"/>
              <a:t>Aboutanous</a:t>
            </a:r>
            <a:r>
              <a:rPr lang="en-US" dirty="0"/>
              <a:t>, 2017). </a:t>
            </a:r>
            <a:r>
              <a:rPr lang="en-US" sz="1200" kern="1200" dirty="0">
                <a:solidFill>
                  <a:schemeClr val="tx1"/>
                </a:solidFill>
                <a:effectLst/>
                <a:latin typeface="+mn-lt"/>
                <a:ea typeface="+mn-ea"/>
                <a:cs typeface="+mn-cs"/>
              </a:rPr>
              <a:t>The services provided therefore include a place to live even as they seek to find a solution to the family violence and the provision of food and clothes necessary for them to sustain their lives.</a:t>
            </a:r>
          </a:p>
          <a:p>
            <a:endParaRPr lang="en-US" dirty="0"/>
          </a:p>
        </p:txBody>
      </p:sp>
      <p:sp>
        <p:nvSpPr>
          <p:cNvPr id="4" name="Slide Number Placeholder 3"/>
          <p:cNvSpPr>
            <a:spLocks noGrp="1"/>
          </p:cNvSpPr>
          <p:nvPr>
            <p:ph type="sldNum" sz="quarter" idx="10"/>
          </p:nvPr>
        </p:nvSpPr>
        <p:spPr/>
        <p:txBody>
          <a:bodyPr/>
          <a:lstStyle/>
          <a:p>
            <a:fld id="{3722552E-4231-46E0-9ABB-DE25B9C40C7D}" type="slidenum">
              <a:rPr lang="en-US" smtClean="0"/>
              <a:t>6</a:t>
            </a:fld>
            <a:endParaRPr lang="en-US"/>
          </a:p>
        </p:txBody>
      </p:sp>
    </p:spTree>
    <p:extLst>
      <p:ext uri="{BB962C8B-B14F-4D97-AF65-F5344CB8AC3E}">
        <p14:creationId xmlns:p14="http://schemas.microsoft.com/office/powerpoint/2010/main" val="2650722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cost for the alternative living arrangement program is free as the members of the society who have joined hands to come up with the program seek to help rather than burden the victims. The services that they get are therefore as a result of donations from well-wishers who would like to see each an every person get a good life. The alternative living arrangements are spread across different locations in the society and thus those who have been affected can easily access the homes. There are also mobile contacts that they can call whenever they are experiencing violence and thus be rescued.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722552E-4231-46E0-9ABB-DE25B9C40C7D}" type="slidenum">
              <a:rPr lang="en-US" smtClean="0"/>
              <a:t>7</a:t>
            </a:fld>
            <a:endParaRPr lang="en-US"/>
          </a:p>
        </p:txBody>
      </p:sp>
    </p:spTree>
    <p:extLst>
      <p:ext uri="{BB962C8B-B14F-4D97-AF65-F5344CB8AC3E}">
        <p14:creationId xmlns:p14="http://schemas.microsoft.com/office/powerpoint/2010/main" val="2234578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is also the educational program that has been created in the society in order to sensitive the members of the society and especially families in regards to family violence. The educational programs have experienced tutors in terms of family violence issues and thus offer reliable information regarding the vice. They are meant to prevent family violence from occurring rather than dealing with its effects</a:t>
            </a:r>
            <a:r>
              <a:rPr lang="en-US" dirty="0"/>
              <a:t> (</a:t>
            </a:r>
            <a:r>
              <a:rPr lang="en-US" dirty="0" err="1"/>
              <a:t>McClennen</a:t>
            </a:r>
            <a:r>
              <a:rPr lang="en-US" dirty="0"/>
              <a:t>, Keys</a:t>
            </a:r>
            <a:r>
              <a:rPr lang="en-US" baseline="0" dirty="0"/>
              <a:t> </a:t>
            </a:r>
            <a:r>
              <a:rPr lang="en-US" dirty="0"/>
              <a:t>&amp; Day, 2016).</a:t>
            </a:r>
            <a:r>
              <a:rPr lang="en-US" sz="1200" kern="1200" dirty="0">
                <a:solidFill>
                  <a:schemeClr val="tx1"/>
                </a:solidFill>
                <a:effectLst/>
                <a:latin typeface="+mn-lt"/>
                <a:ea typeface="+mn-ea"/>
                <a:cs typeface="+mn-cs"/>
              </a:rPr>
              <a:t> Thus, the members of the society can attend some of the session that are conducted and learn a lot in terms of what the issue is about and how it can be prevented in the society.</a:t>
            </a:r>
          </a:p>
          <a:p>
            <a:endParaRPr lang="en-US" dirty="0"/>
          </a:p>
        </p:txBody>
      </p:sp>
      <p:sp>
        <p:nvSpPr>
          <p:cNvPr id="4" name="Slide Number Placeholder 3"/>
          <p:cNvSpPr>
            <a:spLocks noGrp="1"/>
          </p:cNvSpPr>
          <p:nvPr>
            <p:ph type="sldNum" sz="quarter" idx="10"/>
          </p:nvPr>
        </p:nvSpPr>
        <p:spPr/>
        <p:txBody>
          <a:bodyPr/>
          <a:lstStyle/>
          <a:p>
            <a:fld id="{3722552E-4231-46E0-9ABB-DE25B9C40C7D}" type="slidenum">
              <a:rPr lang="en-US" smtClean="0"/>
              <a:t>8</a:t>
            </a:fld>
            <a:endParaRPr lang="en-US"/>
          </a:p>
        </p:txBody>
      </p:sp>
    </p:spTree>
    <p:extLst>
      <p:ext uri="{BB962C8B-B14F-4D97-AF65-F5344CB8AC3E}">
        <p14:creationId xmlns:p14="http://schemas.microsoft.com/office/powerpoint/2010/main" val="1024640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educational programs also do not charge any amount for the information that is passed to the members of the society. The tutors provide information on a voluntary basis in order to assist the families deal much better with the issue of family violence </a:t>
            </a:r>
            <a:r>
              <a:rPr lang="en-US" baseline="0" dirty="0"/>
              <a:t>(</a:t>
            </a:r>
            <a:r>
              <a:rPr lang="en-US" dirty="0"/>
              <a:t>Straus</a:t>
            </a:r>
            <a:r>
              <a:rPr lang="en-US" baseline="0" dirty="0"/>
              <a:t> </a:t>
            </a:r>
            <a:r>
              <a:rPr lang="en-US" dirty="0"/>
              <a:t>&amp; Smith, 2017). </a:t>
            </a:r>
            <a:r>
              <a:rPr lang="en-US" sz="1200" kern="1200" dirty="0">
                <a:solidFill>
                  <a:schemeClr val="tx1"/>
                </a:solidFill>
                <a:effectLst/>
                <a:latin typeface="+mn-lt"/>
                <a:ea typeface="+mn-ea"/>
                <a:cs typeface="+mn-cs"/>
              </a:rPr>
              <a:t>The organizers of the programs have put up makeshift camps in various locations within the community. This has enabled the members of society to easily reach the place and thus educate themselves. They have also provided flyers or handbooks that they can use to educate themselves even more in regards to the issue.</a:t>
            </a:r>
          </a:p>
          <a:p>
            <a:endParaRPr lang="en-US" dirty="0"/>
          </a:p>
        </p:txBody>
      </p:sp>
      <p:sp>
        <p:nvSpPr>
          <p:cNvPr id="4" name="Slide Number Placeholder 3"/>
          <p:cNvSpPr>
            <a:spLocks noGrp="1"/>
          </p:cNvSpPr>
          <p:nvPr>
            <p:ph type="sldNum" sz="quarter" idx="10"/>
          </p:nvPr>
        </p:nvSpPr>
        <p:spPr/>
        <p:txBody>
          <a:bodyPr/>
          <a:lstStyle/>
          <a:p>
            <a:fld id="{3722552E-4231-46E0-9ABB-DE25B9C40C7D}" type="slidenum">
              <a:rPr lang="en-US" smtClean="0"/>
              <a:t>9</a:t>
            </a:fld>
            <a:endParaRPr lang="en-US"/>
          </a:p>
        </p:txBody>
      </p:sp>
    </p:spTree>
    <p:extLst>
      <p:ext uri="{BB962C8B-B14F-4D97-AF65-F5344CB8AC3E}">
        <p14:creationId xmlns:p14="http://schemas.microsoft.com/office/powerpoint/2010/main" val="2431347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Family violence is an act that causes the destruction of families and bring a lot of injuries to those who have been affected by it. The act displaces the family unit and this lead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to further problems in the society as there is no guidance that comes form the family unit. The intervention programs formulated are critical in ensuring that the members of the society are well aware of the issue and the means of preventing it. They therefore go along way in assisting the community as a</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whole deal with the vice and thus enhance the aspect of family.</a:t>
            </a:r>
          </a:p>
          <a:p>
            <a:endParaRPr lang="en-US" dirty="0"/>
          </a:p>
        </p:txBody>
      </p:sp>
      <p:sp>
        <p:nvSpPr>
          <p:cNvPr id="4" name="Slide Number Placeholder 3"/>
          <p:cNvSpPr>
            <a:spLocks noGrp="1"/>
          </p:cNvSpPr>
          <p:nvPr>
            <p:ph type="sldNum" sz="quarter" idx="10"/>
          </p:nvPr>
        </p:nvSpPr>
        <p:spPr/>
        <p:txBody>
          <a:bodyPr/>
          <a:lstStyle/>
          <a:p>
            <a:fld id="{3722552E-4231-46E0-9ABB-DE25B9C40C7D}" type="slidenum">
              <a:rPr lang="en-US" smtClean="0"/>
              <a:t>10</a:t>
            </a:fld>
            <a:endParaRPr lang="en-US"/>
          </a:p>
        </p:txBody>
      </p:sp>
    </p:spTree>
    <p:extLst>
      <p:ext uri="{BB962C8B-B14F-4D97-AF65-F5344CB8AC3E}">
        <p14:creationId xmlns:p14="http://schemas.microsoft.com/office/powerpoint/2010/main" val="3400361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assignment has enabled me to learn more of the issue of family violence and how the community members can be of help when it comes to dealing with the issue. It has</a:t>
            </a:r>
            <a:r>
              <a:rPr lang="en-US" sz="1200" kern="1200" baseline="0" dirty="0">
                <a:solidFill>
                  <a:schemeClr val="tx1"/>
                </a:solidFill>
                <a:effectLst/>
                <a:latin typeface="+mn-lt"/>
                <a:ea typeface="+mn-ea"/>
                <a:cs typeface="+mn-cs"/>
              </a:rPr>
              <a:t> also</a:t>
            </a:r>
            <a:r>
              <a:rPr lang="en-US" sz="1200" kern="1200" dirty="0">
                <a:solidFill>
                  <a:schemeClr val="tx1"/>
                </a:solidFill>
                <a:effectLst/>
                <a:latin typeface="+mn-lt"/>
                <a:ea typeface="+mn-ea"/>
                <a:cs typeface="+mn-cs"/>
              </a:rPr>
              <a:t> provided crucial information in regards to the intervention programs that are present in the society and how they have been of help to the society. I was also surprised of the high number of cases that touch on family violence and thus felt that the presentation will be of much help to the society members. The information regarding the topic was rather easy to find in the community as it is something that has been going on for years.</a:t>
            </a:r>
          </a:p>
          <a:p>
            <a:endParaRPr lang="en-US" dirty="0"/>
          </a:p>
        </p:txBody>
      </p:sp>
      <p:sp>
        <p:nvSpPr>
          <p:cNvPr id="4" name="Slide Number Placeholder 3"/>
          <p:cNvSpPr>
            <a:spLocks noGrp="1"/>
          </p:cNvSpPr>
          <p:nvPr>
            <p:ph type="sldNum" sz="quarter" idx="10"/>
          </p:nvPr>
        </p:nvSpPr>
        <p:spPr/>
        <p:txBody>
          <a:bodyPr/>
          <a:lstStyle/>
          <a:p>
            <a:fld id="{3722552E-4231-46E0-9ABB-DE25B9C40C7D}" type="slidenum">
              <a:rPr lang="en-US" smtClean="0"/>
              <a:t>11</a:t>
            </a:fld>
            <a:endParaRPr lang="en-US"/>
          </a:p>
        </p:txBody>
      </p:sp>
    </p:spTree>
    <p:extLst>
      <p:ext uri="{BB962C8B-B14F-4D97-AF65-F5344CB8AC3E}">
        <p14:creationId xmlns:p14="http://schemas.microsoft.com/office/powerpoint/2010/main" val="2021001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8F3785-1EB2-481F-B949-39CB3BA90381}" type="datetimeFigureOut">
              <a:rPr lang="en-US" smtClean="0"/>
              <a:t>4/17/2020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BB5D1FCA-BE57-4AB2-9C9A-E1EC72FB1570}"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28376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8F3785-1EB2-481F-B949-39CB3BA90381}"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5D1FCA-BE57-4AB2-9C9A-E1EC72FB1570}"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40538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8F3785-1EB2-481F-B949-39CB3BA90381}"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5D1FCA-BE57-4AB2-9C9A-E1EC72FB1570}"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4896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8F3785-1EB2-481F-B949-39CB3BA90381}"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5D1FCA-BE57-4AB2-9C9A-E1EC72FB1570}"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37692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8F3785-1EB2-481F-B949-39CB3BA90381}" type="datetimeFigureOut">
              <a:rPr lang="en-US" smtClean="0"/>
              <a:t>4/17/2020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5D1FCA-BE57-4AB2-9C9A-E1EC72FB1570}"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1347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8F3785-1EB2-481F-B949-39CB3BA90381}" type="datetimeFigureOut">
              <a:rPr lang="en-US" smtClean="0"/>
              <a:t>4/17/2020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5D1FCA-BE57-4AB2-9C9A-E1EC72FB1570}"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10717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8F3785-1EB2-481F-B949-39CB3BA90381}" type="datetimeFigureOut">
              <a:rPr lang="en-US" smtClean="0"/>
              <a:t>4/17/2020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5D1FCA-BE57-4AB2-9C9A-E1EC72FB1570}" type="slidenum">
              <a:rPr lang="en-US" smtClean="0"/>
              <a:t>‹#›</a:t>
            </a:fld>
            <a:endParaRPr lang="en-US"/>
          </a:p>
        </p:txBody>
      </p:sp>
    </p:spTree>
    <p:extLst>
      <p:ext uri="{BB962C8B-B14F-4D97-AF65-F5344CB8AC3E}">
        <p14:creationId xmlns:p14="http://schemas.microsoft.com/office/powerpoint/2010/main" val="3738514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8F3785-1EB2-481F-B949-39CB3BA90381}"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5D1FCA-BE57-4AB2-9C9A-E1EC72FB1570}"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16548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CE8F3785-1EB2-481F-B949-39CB3BA90381}" type="datetimeFigureOut">
              <a:rPr lang="en-US" smtClean="0"/>
              <a:t>4/17/2020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BB5D1FCA-BE57-4AB2-9C9A-E1EC72FB1570}"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1628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8F3785-1EB2-481F-B949-39CB3BA90381}"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5D1FCA-BE57-4AB2-9C9A-E1EC72FB1570}"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55631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8F3785-1EB2-481F-B949-39CB3BA90381}"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5D1FCA-BE57-4AB2-9C9A-E1EC72FB1570}"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87480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E8F3785-1EB2-481F-B949-39CB3BA90381}" type="datetimeFigureOut">
              <a:rPr lang="en-US" smtClean="0"/>
              <a:t>4/17/2020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BB5D1FCA-BE57-4AB2-9C9A-E1EC72FB1570}"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303649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A1C43-A9AB-45F1-9E10-95387FCBFAA2}"/>
              </a:ext>
            </a:extLst>
          </p:cNvPr>
          <p:cNvSpPr>
            <a:spLocks noGrp="1"/>
          </p:cNvSpPr>
          <p:nvPr>
            <p:ph type="ctrTitle"/>
          </p:nvPr>
        </p:nvSpPr>
        <p:spPr>
          <a:xfrm>
            <a:off x="2503109" y="1392162"/>
            <a:ext cx="7766936" cy="1096899"/>
          </a:xfrm>
        </p:spPr>
        <p:txBody>
          <a:bodyPr/>
          <a:lstStyle/>
          <a:p>
            <a:pPr algn="ctr"/>
            <a:r>
              <a:rPr lang="en-US" dirty="0">
                <a:latin typeface="Times New Roman" panose="02020603050405020304" pitchFamily="18" charset="0"/>
                <a:cs typeface="Times New Roman" panose="02020603050405020304" pitchFamily="18" charset="0"/>
              </a:rPr>
              <a:t>FAMILY VIOLENCE</a:t>
            </a:r>
            <a:endParaRPr lang="en-KE"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4AF54D95-268F-4727-B814-CD6C682B2EC0}"/>
              </a:ext>
            </a:extLst>
          </p:cNvPr>
          <p:cNvSpPr>
            <a:spLocks noGrp="1"/>
          </p:cNvSpPr>
          <p:nvPr>
            <p:ph type="subTitle" idx="1"/>
          </p:nvPr>
        </p:nvSpPr>
        <p:spPr>
          <a:xfrm>
            <a:off x="2212532" y="3487197"/>
            <a:ext cx="7766936" cy="1096899"/>
          </a:xfrm>
        </p:spPr>
        <p:txBody>
          <a:bodyPr>
            <a:normAutofit lnSpcReduction="10000"/>
          </a:bodyPr>
          <a:lstStyle/>
          <a:p>
            <a:pPr algn="ctr"/>
            <a:r>
              <a:rPr lang="en-US" sz="2400" dirty="0">
                <a:latin typeface="Times New Roman" panose="02020603050405020304" pitchFamily="18" charset="0"/>
                <a:cs typeface="Times New Roman" panose="02020603050405020304" pitchFamily="18" charset="0"/>
              </a:rPr>
              <a:t>Student’s Name</a:t>
            </a:r>
          </a:p>
          <a:p>
            <a:pPr algn="ctr"/>
            <a:r>
              <a:rPr lang="en-US" sz="2400" dirty="0">
                <a:latin typeface="Times New Roman" panose="02020603050405020304" pitchFamily="18" charset="0"/>
                <a:cs typeface="Times New Roman" panose="02020603050405020304" pitchFamily="18" charset="0"/>
              </a:rPr>
              <a:t>Institutional Affiliations</a:t>
            </a:r>
            <a:endParaRPr lang="en-K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6002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Introduction</a:t>
            </a:r>
          </a:p>
        </p:txBody>
      </p:sp>
      <p:sp>
        <p:nvSpPr>
          <p:cNvPr id="3" name="Content Placeholder 2"/>
          <p:cNvSpPr>
            <a:spLocks noGrp="1"/>
          </p:cNvSpPr>
          <p:nvPr>
            <p:ph idx="1"/>
          </p:nvPr>
        </p:nvSpPr>
        <p:spPr/>
        <p:txBody>
          <a:bodyPr>
            <a:normAutofit fontScale="92500"/>
          </a:bodyPr>
          <a:lstStyle/>
          <a:p>
            <a:r>
              <a:rPr lang="en-US" dirty="0"/>
              <a:t>Society is faced with a number of issues that include family violence, marriage, divorce, teenage pregnancy and many more.</a:t>
            </a:r>
          </a:p>
          <a:p>
            <a:r>
              <a:rPr lang="en-US" dirty="0"/>
              <a:t>The issue informs how the people operate in the society and the kind of life that they live</a:t>
            </a:r>
          </a:p>
          <a:p>
            <a:r>
              <a:rPr lang="en-US" dirty="0"/>
              <a:t>Family violence is one such issue that has affected a lot of families especially women and children</a:t>
            </a:r>
          </a:p>
          <a:p>
            <a:r>
              <a:rPr lang="en-US" dirty="0"/>
              <a:t>There are a number of laws formulated to deal with family violence.</a:t>
            </a:r>
          </a:p>
          <a:p>
            <a:r>
              <a:rPr lang="en-US" dirty="0"/>
              <a:t>As  an educator, I will elaborate on family violence and the various programs that can be used to prevent it</a:t>
            </a:r>
          </a:p>
        </p:txBody>
      </p:sp>
    </p:spTree>
    <p:extLst>
      <p:ext uri="{BB962C8B-B14F-4D97-AF65-F5344CB8AC3E}">
        <p14:creationId xmlns:p14="http://schemas.microsoft.com/office/powerpoint/2010/main" val="2346248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Intervention Programs</a:t>
            </a:r>
          </a:p>
        </p:txBody>
      </p:sp>
      <p:sp>
        <p:nvSpPr>
          <p:cNvPr id="3" name="Content Placeholder 2"/>
          <p:cNvSpPr>
            <a:spLocks noGrp="1"/>
          </p:cNvSpPr>
          <p:nvPr>
            <p:ph idx="1"/>
          </p:nvPr>
        </p:nvSpPr>
        <p:spPr/>
        <p:txBody>
          <a:bodyPr/>
          <a:lstStyle/>
          <a:p>
            <a:r>
              <a:rPr lang="en-US" dirty="0"/>
              <a:t>There are a  number of intervention programs that can be used in order to deal with family violence</a:t>
            </a:r>
          </a:p>
          <a:p>
            <a:r>
              <a:rPr lang="en-US" dirty="0"/>
              <a:t>The society members need to be aware of the program in order to educate themselves on the issue</a:t>
            </a:r>
          </a:p>
          <a:p>
            <a:r>
              <a:rPr lang="en-US" dirty="0"/>
              <a:t>This will enlighten them and thus prevent the suffering that they have undergone for any years</a:t>
            </a:r>
          </a:p>
          <a:p>
            <a:r>
              <a:rPr lang="en-US" dirty="0"/>
              <a:t>The intervention programs include counselling and advocacy, alternative living arrangements and educational programs.</a:t>
            </a:r>
          </a:p>
        </p:txBody>
      </p:sp>
    </p:spTree>
    <p:extLst>
      <p:ext uri="{BB962C8B-B14F-4D97-AF65-F5344CB8AC3E}">
        <p14:creationId xmlns:p14="http://schemas.microsoft.com/office/powerpoint/2010/main" val="1003624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Counselling and Advocacy for Victims</a:t>
            </a:r>
          </a:p>
        </p:txBody>
      </p:sp>
      <p:sp>
        <p:nvSpPr>
          <p:cNvPr id="3" name="Content Placeholder 2"/>
          <p:cNvSpPr>
            <a:spLocks noGrp="1"/>
          </p:cNvSpPr>
          <p:nvPr>
            <p:ph idx="1"/>
          </p:nvPr>
        </p:nvSpPr>
        <p:spPr/>
        <p:txBody>
          <a:bodyPr/>
          <a:lstStyle/>
          <a:p>
            <a:r>
              <a:rPr lang="en-US" dirty="0"/>
              <a:t>Counselling is used to empower individuals to deal with the issues affecting them</a:t>
            </a:r>
          </a:p>
          <a:p>
            <a:r>
              <a:rPr lang="en-US" dirty="0"/>
              <a:t>The program enables most of the families to understand and deal with the issue of family violence</a:t>
            </a:r>
          </a:p>
          <a:p>
            <a:r>
              <a:rPr lang="en-US" dirty="0"/>
              <a:t>The counseling program offers professional services such as anger management and dispute resolution mechanisms</a:t>
            </a:r>
          </a:p>
          <a:p>
            <a:r>
              <a:rPr lang="en-US" dirty="0"/>
              <a:t>The victims are able to learn on how to better relate with their families  which enhances the aspect of family relationship.</a:t>
            </a:r>
          </a:p>
          <a:p>
            <a:endParaRPr lang="en-US" dirty="0"/>
          </a:p>
        </p:txBody>
      </p:sp>
    </p:spTree>
    <p:extLst>
      <p:ext uri="{BB962C8B-B14F-4D97-AF65-F5344CB8AC3E}">
        <p14:creationId xmlns:p14="http://schemas.microsoft.com/office/powerpoint/2010/main" val="181477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ContINUATION</a:t>
            </a:r>
            <a:r>
              <a:rPr lang="en-US" dirty="0"/>
              <a:t>.</a:t>
            </a:r>
          </a:p>
        </p:txBody>
      </p:sp>
      <p:sp>
        <p:nvSpPr>
          <p:cNvPr id="3" name="Content Placeholder 2"/>
          <p:cNvSpPr>
            <a:spLocks noGrp="1"/>
          </p:cNvSpPr>
          <p:nvPr>
            <p:ph idx="1"/>
          </p:nvPr>
        </p:nvSpPr>
        <p:spPr/>
        <p:txBody>
          <a:bodyPr/>
          <a:lstStyle/>
          <a:p>
            <a:r>
              <a:rPr lang="en-US" dirty="0"/>
              <a:t>The cost of services offered under the program is relatively cheap in order for the families to afford them</a:t>
            </a:r>
          </a:p>
          <a:p>
            <a:r>
              <a:rPr lang="en-US" dirty="0"/>
              <a:t>They are mostly vulnerable members of the society and this works in their favor</a:t>
            </a:r>
          </a:p>
          <a:p>
            <a:r>
              <a:rPr lang="en-US" dirty="0"/>
              <a:t>The location of the counselling program office is convenient to the community as they can be able to reach it faster.</a:t>
            </a:r>
          </a:p>
          <a:p>
            <a:r>
              <a:rPr lang="en-US" dirty="0"/>
              <a:t>They can also interact through the online platform and thus be assisted to deal with the problem.</a:t>
            </a:r>
          </a:p>
        </p:txBody>
      </p:sp>
    </p:spTree>
    <p:extLst>
      <p:ext uri="{BB962C8B-B14F-4D97-AF65-F5344CB8AC3E}">
        <p14:creationId xmlns:p14="http://schemas.microsoft.com/office/powerpoint/2010/main" val="1880587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Alternative Living Arrangements</a:t>
            </a:r>
          </a:p>
        </p:txBody>
      </p:sp>
      <p:sp>
        <p:nvSpPr>
          <p:cNvPr id="3" name="Content Placeholder 2"/>
          <p:cNvSpPr>
            <a:spLocks noGrp="1"/>
          </p:cNvSpPr>
          <p:nvPr>
            <p:ph idx="1"/>
          </p:nvPr>
        </p:nvSpPr>
        <p:spPr/>
        <p:txBody>
          <a:bodyPr/>
          <a:lstStyle/>
          <a:p>
            <a:r>
              <a:rPr lang="en-US" dirty="0"/>
              <a:t>There is also the alternative living arrangement program offered in the community</a:t>
            </a:r>
          </a:p>
          <a:p>
            <a:r>
              <a:rPr lang="en-US" dirty="0"/>
              <a:t>Those who have ben affected by the vice are unable to share the same roof with those that have committed the violent acts on them</a:t>
            </a:r>
          </a:p>
          <a:p>
            <a:r>
              <a:rPr lang="en-US" dirty="0"/>
              <a:t>The alternative living program offers food, clothes and shelter to those affected by the violence</a:t>
            </a:r>
          </a:p>
          <a:p>
            <a:r>
              <a:rPr lang="en-US" dirty="0"/>
              <a:t>This is intended to sustain them as they pursue other ways of solving the disputes in their families</a:t>
            </a:r>
          </a:p>
          <a:p>
            <a:endParaRPr lang="en-US" dirty="0"/>
          </a:p>
        </p:txBody>
      </p:sp>
    </p:spTree>
    <p:extLst>
      <p:ext uri="{BB962C8B-B14F-4D97-AF65-F5344CB8AC3E}">
        <p14:creationId xmlns:p14="http://schemas.microsoft.com/office/powerpoint/2010/main" val="2249805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ContINUATION</a:t>
            </a:r>
            <a:r>
              <a:rPr lang="en-US"/>
              <a:t>.</a:t>
            </a:r>
            <a:endParaRPr lang="en-US" dirty="0"/>
          </a:p>
        </p:txBody>
      </p:sp>
      <p:sp>
        <p:nvSpPr>
          <p:cNvPr id="3" name="Content Placeholder 2"/>
          <p:cNvSpPr>
            <a:spLocks noGrp="1"/>
          </p:cNvSpPr>
          <p:nvPr>
            <p:ph idx="1"/>
          </p:nvPr>
        </p:nvSpPr>
        <p:spPr/>
        <p:txBody>
          <a:bodyPr/>
          <a:lstStyle/>
          <a:p>
            <a:r>
              <a:rPr lang="en-US" dirty="0"/>
              <a:t>The alternative living program does not charge any fee for those that they seek help from them</a:t>
            </a:r>
          </a:p>
          <a:p>
            <a:r>
              <a:rPr lang="en-US" dirty="0"/>
              <a:t>They offer the services as a way of helping the community rather than burdening them.</a:t>
            </a:r>
          </a:p>
          <a:p>
            <a:r>
              <a:rPr lang="en-US" dirty="0"/>
              <a:t>The shelter are located in various places within the community which makes it easily accessible to the society members</a:t>
            </a:r>
          </a:p>
          <a:p>
            <a:r>
              <a:rPr lang="en-US" dirty="0"/>
              <a:t>They can also make phone calls through the mobile contacts provided and thus be rescued in case they are experiencing violence</a:t>
            </a:r>
          </a:p>
        </p:txBody>
      </p:sp>
    </p:spTree>
    <p:extLst>
      <p:ext uri="{BB962C8B-B14F-4D97-AF65-F5344CB8AC3E}">
        <p14:creationId xmlns:p14="http://schemas.microsoft.com/office/powerpoint/2010/main" val="218104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Educational Programs</a:t>
            </a:r>
          </a:p>
        </p:txBody>
      </p:sp>
      <p:sp>
        <p:nvSpPr>
          <p:cNvPr id="3" name="Content Placeholder 2"/>
          <p:cNvSpPr>
            <a:spLocks noGrp="1"/>
          </p:cNvSpPr>
          <p:nvPr>
            <p:ph idx="1"/>
          </p:nvPr>
        </p:nvSpPr>
        <p:spPr/>
        <p:txBody>
          <a:bodyPr/>
          <a:lstStyle/>
          <a:p>
            <a:r>
              <a:rPr lang="en-US" dirty="0"/>
              <a:t>Educational program is used to sensitize member of the society in regards to family violence</a:t>
            </a:r>
          </a:p>
          <a:p>
            <a:r>
              <a:rPr lang="en-US" dirty="0"/>
              <a:t>It has experienced tutors that are well versed in matters to do with family violence</a:t>
            </a:r>
          </a:p>
          <a:p>
            <a:r>
              <a:rPr lang="en-US" dirty="0"/>
              <a:t>They conduct education sessions that impart knowledge on how to deal with the family violence</a:t>
            </a:r>
          </a:p>
          <a:p>
            <a:r>
              <a:rPr lang="en-US" dirty="0"/>
              <a:t>They are thus able to utilize the same in understanding the issue and thus formulate appropriate ways of dealing with it.</a:t>
            </a:r>
          </a:p>
        </p:txBody>
      </p:sp>
    </p:spTree>
    <p:extLst>
      <p:ext uri="{BB962C8B-B14F-4D97-AF65-F5344CB8AC3E}">
        <p14:creationId xmlns:p14="http://schemas.microsoft.com/office/powerpoint/2010/main" val="2560326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ContINUATION</a:t>
            </a:r>
            <a:r>
              <a:rPr lang="en-US" dirty="0"/>
              <a:t>.</a:t>
            </a:r>
          </a:p>
        </p:txBody>
      </p:sp>
      <p:sp>
        <p:nvSpPr>
          <p:cNvPr id="3" name="Content Placeholder 2"/>
          <p:cNvSpPr>
            <a:spLocks noGrp="1"/>
          </p:cNvSpPr>
          <p:nvPr>
            <p:ph idx="1"/>
          </p:nvPr>
        </p:nvSpPr>
        <p:spPr/>
        <p:txBody>
          <a:bodyPr/>
          <a:lstStyle/>
          <a:p>
            <a:r>
              <a:rPr lang="en-US" dirty="0"/>
              <a:t>The educational programs are conducted free of charge.</a:t>
            </a:r>
          </a:p>
          <a:p>
            <a:r>
              <a:rPr lang="en-US" dirty="0"/>
              <a:t>The tutors provide voluntary information to the members of the society as a way of helping them cope with the issue</a:t>
            </a:r>
          </a:p>
          <a:p>
            <a:r>
              <a:rPr lang="en-US" dirty="0"/>
              <a:t>They have in place makeshift camps in various places within the community for easy access of their services</a:t>
            </a:r>
          </a:p>
          <a:p>
            <a:r>
              <a:rPr lang="en-US" dirty="0"/>
              <a:t>They also provide handbooks that can be used by the society members in learning about the vice and its effects</a:t>
            </a:r>
          </a:p>
        </p:txBody>
      </p:sp>
    </p:spTree>
    <p:extLst>
      <p:ext uri="{BB962C8B-B14F-4D97-AF65-F5344CB8AC3E}">
        <p14:creationId xmlns:p14="http://schemas.microsoft.com/office/powerpoint/2010/main" val="1501339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Conclusion</a:t>
            </a:r>
          </a:p>
        </p:txBody>
      </p:sp>
      <p:sp>
        <p:nvSpPr>
          <p:cNvPr id="3" name="Content Placeholder 2"/>
          <p:cNvSpPr>
            <a:spLocks noGrp="1"/>
          </p:cNvSpPr>
          <p:nvPr>
            <p:ph idx="1"/>
          </p:nvPr>
        </p:nvSpPr>
        <p:spPr/>
        <p:txBody>
          <a:bodyPr/>
          <a:lstStyle/>
          <a:p>
            <a:r>
              <a:rPr lang="en-US" dirty="0"/>
              <a:t>Family violence lead to disintegration of family units within the society</a:t>
            </a:r>
          </a:p>
          <a:p>
            <a:r>
              <a:rPr lang="en-US" dirty="0"/>
              <a:t>The act also leads to injuries and death amongst the people facing it</a:t>
            </a:r>
          </a:p>
          <a:p>
            <a:r>
              <a:rPr lang="en-US" dirty="0"/>
              <a:t>Intervention programs come in handy in ensuring that the issue is prevented from occurring</a:t>
            </a:r>
          </a:p>
          <a:p>
            <a:r>
              <a:rPr lang="en-US" dirty="0"/>
              <a:t>The members of the society are able to learn a lot in regards to the vice and thus prevent themselves against the vice in future.</a:t>
            </a:r>
          </a:p>
          <a:p>
            <a:endParaRPr lang="en-US" dirty="0"/>
          </a:p>
        </p:txBody>
      </p:sp>
    </p:spTree>
    <p:extLst>
      <p:ext uri="{BB962C8B-B14F-4D97-AF65-F5344CB8AC3E}">
        <p14:creationId xmlns:p14="http://schemas.microsoft.com/office/powerpoint/2010/main" val="3424352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Summary for Instructor</a:t>
            </a:r>
          </a:p>
        </p:txBody>
      </p:sp>
      <p:sp>
        <p:nvSpPr>
          <p:cNvPr id="3" name="Content Placeholder 2"/>
          <p:cNvSpPr>
            <a:spLocks noGrp="1"/>
          </p:cNvSpPr>
          <p:nvPr>
            <p:ph idx="1"/>
          </p:nvPr>
        </p:nvSpPr>
        <p:spPr/>
        <p:txBody>
          <a:bodyPr/>
          <a:lstStyle/>
          <a:p>
            <a:r>
              <a:rPr lang="en-US" dirty="0"/>
              <a:t>The assignment has provided critical knowledge in terms of understanding the issue of family violence.</a:t>
            </a:r>
          </a:p>
          <a:p>
            <a:r>
              <a:rPr lang="en-US" dirty="0"/>
              <a:t>The presentation has also shed more light on the issue of intervention programs and their effect on family violence</a:t>
            </a:r>
          </a:p>
          <a:p>
            <a:r>
              <a:rPr lang="en-US" dirty="0"/>
              <a:t>One surprising thing was the high number of family violence within the society.</a:t>
            </a:r>
          </a:p>
          <a:p>
            <a:r>
              <a:rPr lang="en-US" dirty="0"/>
              <a:t>The resources in the community regarding family violence was easy to find as the issue has been present for several years now.</a:t>
            </a:r>
          </a:p>
          <a:p>
            <a:endParaRPr lang="en-US" dirty="0"/>
          </a:p>
        </p:txBody>
      </p:sp>
    </p:spTree>
    <p:extLst>
      <p:ext uri="{BB962C8B-B14F-4D97-AF65-F5344CB8AC3E}">
        <p14:creationId xmlns:p14="http://schemas.microsoft.com/office/powerpoint/2010/main" val="2708869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p>
        </p:txBody>
      </p:sp>
      <p:sp>
        <p:nvSpPr>
          <p:cNvPr id="3" name="Content Placeholder 2"/>
          <p:cNvSpPr>
            <a:spLocks noGrp="1"/>
          </p:cNvSpPr>
          <p:nvPr>
            <p:ph idx="1"/>
          </p:nvPr>
        </p:nvSpPr>
        <p:spPr/>
        <p:txBody>
          <a:bodyPr/>
          <a:lstStyle/>
          <a:p>
            <a:r>
              <a:rPr lang="en-US" dirty="0"/>
              <a:t>Dicker, R. A., Gaines, B. A., Bonne, S., Duncan, T., </a:t>
            </a:r>
            <a:r>
              <a:rPr lang="en-US" dirty="0" err="1"/>
              <a:t>Violano</a:t>
            </a:r>
            <a:r>
              <a:rPr lang="en-US" dirty="0"/>
              <a:t>, P., &amp; </a:t>
            </a:r>
            <a:r>
              <a:rPr lang="en-US" dirty="0" err="1"/>
              <a:t>Aboutanous</a:t>
            </a:r>
            <a:r>
              <a:rPr lang="en-US" dirty="0"/>
              <a:t>, M. (2017). Violence intervention programs: a primer for developing a comprehensive program for trauma centers. </a:t>
            </a:r>
            <a:r>
              <a:rPr lang="en-US" i="1" dirty="0"/>
              <a:t>Bull Am </a:t>
            </a:r>
            <a:r>
              <a:rPr lang="en-US" i="1" dirty="0" err="1"/>
              <a:t>Coll</a:t>
            </a:r>
            <a:r>
              <a:rPr lang="en-US" i="1" dirty="0"/>
              <a:t> </a:t>
            </a:r>
            <a:r>
              <a:rPr lang="en-US" i="1" dirty="0" err="1"/>
              <a:t>Surg</a:t>
            </a:r>
            <a:r>
              <a:rPr lang="en-US" dirty="0"/>
              <a:t>, </a:t>
            </a:r>
            <a:r>
              <a:rPr lang="en-US" i="1" dirty="0"/>
              <a:t>102</a:t>
            </a:r>
            <a:r>
              <a:rPr lang="en-US" dirty="0"/>
              <a:t>(10), 20-29.</a:t>
            </a:r>
          </a:p>
          <a:p>
            <a:r>
              <a:rPr lang="en-US" dirty="0" err="1"/>
              <a:t>McClennen</a:t>
            </a:r>
            <a:r>
              <a:rPr lang="en-US" dirty="0"/>
              <a:t>, J., Keys, A. M., &amp; Day, M. (2016). </a:t>
            </a:r>
            <a:r>
              <a:rPr lang="en-US" i="1" dirty="0"/>
              <a:t>Social work and family violence: Theories, assessment, and intervention</a:t>
            </a:r>
            <a:r>
              <a:rPr lang="en-US" dirty="0"/>
              <a:t>. Springer Publishing Company.</a:t>
            </a:r>
          </a:p>
          <a:p>
            <a:r>
              <a:rPr lang="en-US" dirty="0"/>
              <a:t>Straus, M. A., &amp; Smith, C. (2017). Family patterns and primary prevention of family violence. In </a:t>
            </a:r>
            <a:r>
              <a:rPr lang="en-US" i="1" dirty="0"/>
              <a:t>Physical violence in American families</a:t>
            </a:r>
            <a:r>
              <a:rPr lang="en-US" dirty="0"/>
              <a:t> (pp. 507-526). Routledge.</a:t>
            </a:r>
          </a:p>
        </p:txBody>
      </p:sp>
    </p:spTree>
    <p:extLst>
      <p:ext uri="{BB962C8B-B14F-4D97-AF65-F5344CB8AC3E}">
        <p14:creationId xmlns:p14="http://schemas.microsoft.com/office/powerpoint/2010/main" val="49621587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TM10001114[[fn=Gallery]]</Template>
  <TotalTime>242</TotalTime>
  <Words>2107</Words>
  <Application>Microsoft Office PowerPoint</Application>
  <PresentationFormat>Widescreen</PresentationFormat>
  <Paragraphs>80</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Gill Sans MT</vt:lpstr>
      <vt:lpstr>Times New Roman</vt:lpstr>
      <vt:lpstr>Gallery</vt:lpstr>
      <vt:lpstr>FAMILY VIOLENCE</vt:lpstr>
      <vt:lpstr>Introduction</vt:lpstr>
      <vt:lpstr>Intervention Programs</vt:lpstr>
      <vt:lpstr>Counselling and Advocacy for Victims</vt:lpstr>
      <vt:lpstr>ContINUATION.</vt:lpstr>
      <vt:lpstr>Alternative Living Arrangements</vt:lpstr>
      <vt:lpstr>ContINUATION.</vt:lpstr>
      <vt:lpstr>Educational Programs</vt:lpstr>
      <vt:lpstr>ContINUATION.</vt:lpstr>
      <vt:lpstr>Conclusion</vt:lpstr>
      <vt:lpstr>Summary for Instructor</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Accor Case Analysis Student’s Name: Institutional Affiliation:</dc:title>
  <dc:creator>User</dc:creator>
  <cp:lastModifiedBy>Antony Ouma</cp:lastModifiedBy>
  <cp:revision>30</cp:revision>
  <dcterms:created xsi:type="dcterms:W3CDTF">2020-04-16T07:42:37Z</dcterms:created>
  <dcterms:modified xsi:type="dcterms:W3CDTF">2020-04-17T02:23:02Z</dcterms:modified>
</cp:coreProperties>
</file>